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theresa gunde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30T23:38:32.465">
    <p:pos x="6000" y="0"/>
    <p:text>examples here 
- https://github.com/RezaSadeghiWSU/contact-management-system/blob/main/CS-603-C_Advanced_Database_Final_Presentation-Wizards_at_Work.pdf
- https://github.com/RezaSadeghiWSU/CS603-FinalProject/blob/main/Phase%207/Final%20Presentation%20(DMS).pptx
- https://github.com/RezaSadeghiWSU/Grocery_Management_System/blob/master/Grocery%20Store%20Management%20(2).pptx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aba3ea742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aba3ea742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aba3ea742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aba3ea742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ba3ea742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ba3ea742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ba3ea742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ba3ea742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7f47b2e05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7f47b2e05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aba3ea742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aba3ea742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aba3ea742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aba3ea742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7f47b2e05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7f47b2e05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ba3ea742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ba3ea742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bfadf4e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bfadf4e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7f47b2e0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7f47b2e0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abfadf4e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abfadf4e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abfadf4e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abfadf4e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abfadf4e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abfadf4e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ba3ea74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ba3ea74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abfadf4e3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abfadf4e3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bfadf4e3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abfadf4e3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abfadf4e3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abfadf4e3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abfadf4e3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abfadf4e3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a8101b3d9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a8101b3d9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a8101b3d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a8101b3d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7f47b2e0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7f47b2e0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a8101b3d9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a8101b3d9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a8101b3d9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a8101b3d9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a8101b3d9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a8101b3d9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7f47b2e0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7f47b2e0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7f47b2e0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7f47b2e0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7f47b2e05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7f47b2e05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7f47b2e05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7f47b2e05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a48987ec7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a48987ec7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aba3ea74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aba3ea74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aba3ea742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aba3ea742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hyperlink" Target="mailto:noah.carbo1@gmail.com" TargetMode="External"/><Relationship Id="rId5" Type="http://schemas.openxmlformats.org/officeDocument/2006/relationships/hyperlink" Target="https://github.com/NoahCarboMarist/MSCS542_ContactManagementSystem_ContactManagers"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blog.hubspot.com/sales/contact-management-softwa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356002" y="0"/>
            <a:ext cx="6432000" cy="10710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b="1" lang="en" sz="3300"/>
              <a:t>Contact Management System</a:t>
            </a:r>
            <a:endParaRPr/>
          </a:p>
        </p:txBody>
      </p:sp>
      <p:sp>
        <p:nvSpPr>
          <p:cNvPr id="55" name="Google Shape;55;p13"/>
          <p:cNvSpPr txBox="1"/>
          <p:nvPr>
            <p:ph idx="1" type="subTitle"/>
          </p:nvPr>
        </p:nvSpPr>
        <p:spPr>
          <a:xfrm>
            <a:off x="252613" y="3818175"/>
            <a:ext cx="8638800" cy="1234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Marist Database Administrators (DBA’s)</a:t>
            </a:r>
            <a:endParaRPr b="1" sz="12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Database Management Systems - MSCS 542L - Dr. Reza Sadeghi</a:t>
            </a:r>
            <a:endParaRPr b="1" sz="12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1200" u="sng">
                <a:solidFill>
                  <a:srgbClr val="1155CC"/>
                </a:solidFill>
                <a:hlinkClick r:id="rId4">
                  <a:extLst>
                    <a:ext uri="{A12FA001-AC4F-418D-AE19-62706E023703}">
                      <ahyp:hlinkClr val="tx"/>
                    </a:ext>
                  </a:extLst>
                </a:hlinkClick>
              </a:rPr>
              <a:t>noah.carbo1@gmail.com</a:t>
            </a:r>
            <a:r>
              <a:rPr b="1" lang="en" sz="1200">
                <a:solidFill>
                  <a:schemeClr val="dk1"/>
                </a:solidFill>
              </a:rPr>
              <a:t> - </a:t>
            </a:r>
            <a:r>
              <a:rPr lang="en" sz="1200" u="sng">
                <a:solidFill>
                  <a:srgbClr val="1155CC"/>
                </a:solidFill>
                <a:hlinkClick r:id="rId5">
                  <a:extLst>
                    <a:ext uri="{A12FA001-AC4F-418D-AE19-62706E023703}">
                      <ahyp:hlinkClr val="tx"/>
                    </a:ext>
                  </a:extLst>
                </a:hlinkClick>
              </a:rPr>
              <a:t>https://github.com/NoahCarboMarist/MSCS542_ContactManagementSystem_ContactManagers</a:t>
            </a:r>
            <a:endParaRPr b="1" sz="12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12/07/22</a:t>
            </a:r>
            <a:endParaRPr b="1" sz="1200">
              <a:solidFill>
                <a:schemeClr val="dk1"/>
              </a:solidFill>
            </a:endParaRPr>
          </a:p>
        </p:txBody>
      </p:sp>
      <p:pic>
        <p:nvPicPr>
          <p:cNvPr id="56" name="Google Shape;56;p13"/>
          <p:cNvPicPr preferRelativeResize="0"/>
          <p:nvPr/>
        </p:nvPicPr>
        <p:blipFill>
          <a:blip r:embed="rId6">
            <a:alphaModFix/>
          </a:blip>
          <a:stretch>
            <a:fillRect/>
          </a:stretch>
        </p:blipFill>
        <p:spPr>
          <a:xfrm>
            <a:off x="3198413" y="1070988"/>
            <a:ext cx="2747175" cy="274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9" name="Google Shape;119;p22"/>
          <p:cNvPicPr preferRelativeResize="0"/>
          <p:nvPr/>
        </p:nvPicPr>
        <p:blipFill>
          <a:blip r:embed="rId3">
            <a:alphaModFix/>
          </a:blip>
          <a:stretch>
            <a:fillRect/>
          </a:stretch>
        </p:blipFill>
        <p:spPr>
          <a:xfrm>
            <a:off x="2784548" y="615600"/>
            <a:ext cx="3480315" cy="4375499"/>
          </a:xfrm>
          <a:prstGeom prst="rect">
            <a:avLst/>
          </a:prstGeom>
          <a:noFill/>
          <a:ln>
            <a:noFill/>
          </a:ln>
        </p:spPr>
      </p:pic>
      <p:sp>
        <p:nvSpPr>
          <p:cNvPr id="120" name="Google Shape;120;p22"/>
          <p:cNvSpPr txBox="1"/>
          <p:nvPr/>
        </p:nvSpPr>
        <p:spPr>
          <a:xfrm>
            <a:off x="257500" y="0"/>
            <a:ext cx="853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SQL Database Development (Cont.)</a:t>
            </a:r>
            <a:endParaRPr b="1" sz="2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23"/>
          <p:cNvPicPr preferRelativeResize="0"/>
          <p:nvPr/>
        </p:nvPicPr>
        <p:blipFill>
          <a:blip r:embed="rId3">
            <a:alphaModFix/>
          </a:blip>
          <a:stretch>
            <a:fillRect/>
          </a:stretch>
        </p:blipFill>
        <p:spPr>
          <a:xfrm>
            <a:off x="2529211" y="615600"/>
            <a:ext cx="4085591" cy="4375499"/>
          </a:xfrm>
          <a:prstGeom prst="rect">
            <a:avLst/>
          </a:prstGeom>
          <a:noFill/>
          <a:ln>
            <a:noFill/>
          </a:ln>
        </p:spPr>
      </p:pic>
      <p:sp>
        <p:nvSpPr>
          <p:cNvPr id="127" name="Google Shape;127;p23"/>
          <p:cNvSpPr txBox="1"/>
          <p:nvPr/>
        </p:nvSpPr>
        <p:spPr>
          <a:xfrm>
            <a:off x="245675" y="0"/>
            <a:ext cx="853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SQL Database Development (Cont.)</a:t>
            </a:r>
            <a:endParaRPr b="1" sz="2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24"/>
          <p:cNvPicPr preferRelativeResize="0"/>
          <p:nvPr/>
        </p:nvPicPr>
        <p:blipFill>
          <a:blip r:embed="rId3">
            <a:alphaModFix/>
          </a:blip>
          <a:stretch>
            <a:fillRect/>
          </a:stretch>
        </p:blipFill>
        <p:spPr>
          <a:xfrm>
            <a:off x="2882156" y="615600"/>
            <a:ext cx="3379694" cy="4375500"/>
          </a:xfrm>
          <a:prstGeom prst="rect">
            <a:avLst/>
          </a:prstGeom>
          <a:noFill/>
          <a:ln>
            <a:noFill/>
          </a:ln>
        </p:spPr>
      </p:pic>
      <p:sp>
        <p:nvSpPr>
          <p:cNvPr id="134" name="Google Shape;134;p24"/>
          <p:cNvSpPr txBox="1"/>
          <p:nvPr/>
        </p:nvSpPr>
        <p:spPr>
          <a:xfrm>
            <a:off x="245675" y="0"/>
            <a:ext cx="853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SQL Database Development (Cont.)</a:t>
            </a:r>
            <a:endParaRPr b="1" sz="2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0" name="Google Shape;140;p25"/>
          <p:cNvPicPr preferRelativeResize="0"/>
          <p:nvPr/>
        </p:nvPicPr>
        <p:blipFill>
          <a:blip r:embed="rId3">
            <a:alphaModFix/>
          </a:blip>
          <a:stretch>
            <a:fillRect/>
          </a:stretch>
        </p:blipFill>
        <p:spPr>
          <a:xfrm>
            <a:off x="871038" y="615600"/>
            <a:ext cx="7260082" cy="4375500"/>
          </a:xfrm>
          <a:prstGeom prst="rect">
            <a:avLst/>
          </a:prstGeom>
          <a:noFill/>
          <a:ln>
            <a:noFill/>
          </a:ln>
        </p:spPr>
      </p:pic>
      <p:sp>
        <p:nvSpPr>
          <p:cNvPr id="141" name="Google Shape;141;p25"/>
          <p:cNvSpPr txBox="1"/>
          <p:nvPr/>
        </p:nvSpPr>
        <p:spPr>
          <a:xfrm>
            <a:off x="233875" y="0"/>
            <a:ext cx="853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SQL Database Development (Cont.)</a:t>
            </a:r>
            <a:endParaRPr b="1" sz="2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Loading Data &amp; Performance Enhancements</a:t>
            </a:r>
            <a:endParaRPr b="1"/>
          </a:p>
        </p:txBody>
      </p:sp>
      <p:sp>
        <p:nvSpPr>
          <p:cNvPr id="147" name="Google Shape;147;p26"/>
          <p:cNvSpPr txBox="1"/>
          <p:nvPr>
            <p:ph idx="1" type="body"/>
          </p:nvPr>
        </p:nvSpPr>
        <p:spPr>
          <a:xfrm>
            <a:off x="217200" y="572700"/>
            <a:ext cx="8709600" cy="79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data is inserted into the tables by first turning off the Foreign_Key_Check which allows data to be inserted without triggering a foreign key issue</a:t>
            </a:r>
            <a:endParaRPr>
              <a:solidFill>
                <a:schemeClr val="dk1"/>
              </a:solidFill>
            </a:endParaRPr>
          </a:p>
        </p:txBody>
      </p:sp>
      <p:sp>
        <p:nvSpPr>
          <p:cNvPr id="148" name="Google Shape;14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6"/>
          <p:cNvPicPr preferRelativeResize="0"/>
          <p:nvPr/>
        </p:nvPicPr>
        <p:blipFill>
          <a:blip r:embed="rId3">
            <a:alphaModFix/>
          </a:blip>
          <a:stretch>
            <a:fillRect/>
          </a:stretch>
        </p:blipFill>
        <p:spPr>
          <a:xfrm>
            <a:off x="152400" y="1515300"/>
            <a:ext cx="4591489" cy="3475800"/>
          </a:xfrm>
          <a:prstGeom prst="rect">
            <a:avLst/>
          </a:prstGeom>
          <a:noFill/>
          <a:ln>
            <a:noFill/>
          </a:ln>
        </p:spPr>
      </p:pic>
      <p:pic>
        <p:nvPicPr>
          <p:cNvPr id="150" name="Google Shape;150;p26"/>
          <p:cNvPicPr preferRelativeResize="0"/>
          <p:nvPr/>
        </p:nvPicPr>
        <p:blipFill>
          <a:blip r:embed="rId4">
            <a:alphaModFix/>
          </a:blip>
          <a:stretch>
            <a:fillRect/>
          </a:stretch>
        </p:blipFill>
        <p:spPr>
          <a:xfrm>
            <a:off x="4934200" y="1578950"/>
            <a:ext cx="4162125" cy="334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Loading Data &amp; Performance Enhancements (Cont.)</a:t>
            </a:r>
            <a:endParaRPr b="1"/>
          </a:p>
        </p:txBody>
      </p:sp>
      <p:sp>
        <p:nvSpPr>
          <p:cNvPr id="156" name="Google Shape;15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7"/>
          <p:cNvSpPr txBox="1"/>
          <p:nvPr/>
        </p:nvSpPr>
        <p:spPr>
          <a:xfrm>
            <a:off x="0" y="1061975"/>
            <a:ext cx="5094300" cy="35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rPr>
              <a:t>Regarding </a:t>
            </a:r>
            <a:r>
              <a:rPr b="1" lang="en" sz="1200">
                <a:solidFill>
                  <a:schemeClr val="dk1"/>
                </a:solidFill>
              </a:rPr>
              <a:t>insert query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a:t>
            </a:r>
            <a:r>
              <a:rPr lang="en" sz="1200">
                <a:solidFill>
                  <a:schemeClr val="dk1"/>
                </a:solidFill>
              </a:rPr>
              <a:t>e time required for insertion is determined by following factors; Connecting, Sending query to server, Parsing query, Inserting row: (1 × size of row), Inserting indexes: (1 × number of indexes), Closing.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t/>
            </a:r>
            <a:endParaRPr sz="1200">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rPr>
              <a:t>In the insertion of records into the employee table, we are using the insert query multiple times for each insertion of record. So, this type of insertion will consume additional time in inserting the records since this query has to go through all of the factors like connecting, sending query to server, parsing query, inserting row, inserting indexes and closing.</a:t>
            </a:r>
            <a:endParaRPr sz="1200">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rPr>
              <a:t>For the insertion of multiple instances using a single insert query, this reduces the time for the execution since we only have to go through the process of insertion into the database all at once.</a:t>
            </a:r>
            <a:endParaRPr sz="1200">
              <a:solidFill>
                <a:schemeClr val="dk1"/>
              </a:solidFill>
            </a:endParaRPr>
          </a:p>
          <a:p>
            <a:pPr indent="0" lvl="0" marL="0" rtl="0" algn="l">
              <a:spcBef>
                <a:spcPts val="0"/>
              </a:spcBef>
              <a:spcAft>
                <a:spcPts val="0"/>
              </a:spcAft>
              <a:buNone/>
            </a:pPr>
            <a:r>
              <a:t/>
            </a:r>
            <a:endParaRPr/>
          </a:p>
        </p:txBody>
      </p:sp>
      <p:pic>
        <p:nvPicPr>
          <p:cNvPr id="158" name="Google Shape;158;p27"/>
          <p:cNvPicPr preferRelativeResize="0"/>
          <p:nvPr/>
        </p:nvPicPr>
        <p:blipFill>
          <a:blip r:embed="rId3">
            <a:alphaModFix/>
          </a:blip>
          <a:stretch>
            <a:fillRect/>
          </a:stretch>
        </p:blipFill>
        <p:spPr>
          <a:xfrm>
            <a:off x="5094425" y="499006"/>
            <a:ext cx="3703624" cy="46444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28"/>
          <p:cNvSpPr txBox="1"/>
          <p:nvPr>
            <p:ph idx="4294967295"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Manipulating the Data</a:t>
            </a:r>
            <a:endParaRPr b="1"/>
          </a:p>
        </p:txBody>
      </p:sp>
      <p:pic>
        <p:nvPicPr>
          <p:cNvPr id="165" name="Google Shape;165;p28"/>
          <p:cNvPicPr preferRelativeResize="0"/>
          <p:nvPr/>
        </p:nvPicPr>
        <p:blipFill>
          <a:blip r:embed="rId3">
            <a:alphaModFix/>
          </a:blip>
          <a:stretch>
            <a:fillRect/>
          </a:stretch>
        </p:blipFill>
        <p:spPr>
          <a:xfrm>
            <a:off x="2282225" y="572700"/>
            <a:ext cx="4579558" cy="4570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171" name="Google Shape;17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Experience Design:</a:t>
            </a:r>
            <a:endParaRPr/>
          </a:p>
        </p:txBody>
      </p:sp>
      <p:sp>
        <p:nvSpPr>
          <p:cNvPr id="172" name="Google Shape;17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9"/>
          <p:cNvPicPr preferRelativeResize="0"/>
          <p:nvPr/>
        </p:nvPicPr>
        <p:blipFill>
          <a:blip r:embed="rId3">
            <a:alphaModFix/>
          </a:blip>
          <a:stretch>
            <a:fillRect/>
          </a:stretch>
        </p:blipFill>
        <p:spPr>
          <a:xfrm>
            <a:off x="2594250" y="1017725"/>
            <a:ext cx="4081843" cy="403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179" name="Google Shape;179;p30"/>
          <p:cNvSpPr txBox="1"/>
          <p:nvPr>
            <p:ph idx="1" type="body"/>
          </p:nvPr>
        </p:nvSpPr>
        <p:spPr>
          <a:xfrm>
            <a:off x="0" y="1017725"/>
            <a:ext cx="8760900" cy="41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a:p>
            <a:pPr indent="-342900" lvl="0" marL="457200" rtl="0" algn="l">
              <a:spcBef>
                <a:spcPts val="1200"/>
              </a:spcBef>
              <a:spcAft>
                <a:spcPts val="0"/>
              </a:spcAft>
              <a:buSzPts val="1800"/>
              <a:buChar char="●"/>
            </a:pPr>
            <a:r>
              <a:rPr lang="en"/>
              <a:t>Node.js</a:t>
            </a:r>
            <a:endParaRPr/>
          </a:p>
          <a:p>
            <a:pPr indent="-317500" lvl="1" marL="914400" rtl="0" algn="l">
              <a:spcBef>
                <a:spcPts val="0"/>
              </a:spcBef>
              <a:spcAft>
                <a:spcPts val="0"/>
              </a:spcAft>
              <a:buSzPts val="1400"/>
              <a:buChar char="○"/>
            </a:pPr>
            <a:r>
              <a:rPr lang="en"/>
              <a:t>package.json</a:t>
            </a:r>
            <a:endParaRPr/>
          </a:p>
        </p:txBody>
      </p:sp>
      <p:sp>
        <p:nvSpPr>
          <p:cNvPr id="180" name="Google Shape;18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30"/>
          <p:cNvPicPr preferRelativeResize="0"/>
          <p:nvPr/>
        </p:nvPicPr>
        <p:blipFill>
          <a:blip r:embed="rId3">
            <a:alphaModFix/>
          </a:blip>
          <a:stretch>
            <a:fillRect/>
          </a:stretch>
        </p:blipFill>
        <p:spPr>
          <a:xfrm>
            <a:off x="4145525" y="0"/>
            <a:ext cx="3112253"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187" name="Google Shape;187;p31"/>
          <p:cNvSpPr txBox="1"/>
          <p:nvPr>
            <p:ph idx="1" type="body"/>
          </p:nvPr>
        </p:nvSpPr>
        <p:spPr>
          <a:xfrm>
            <a:off x="0" y="1017725"/>
            <a:ext cx="8760900" cy="41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a:p>
            <a:pPr indent="-342900" lvl="0" marL="457200" rtl="0" algn="l">
              <a:spcBef>
                <a:spcPts val="1200"/>
              </a:spcBef>
              <a:spcAft>
                <a:spcPts val="0"/>
              </a:spcAft>
              <a:buSzPts val="1800"/>
              <a:buChar char="●"/>
            </a:pPr>
            <a:r>
              <a:rPr lang="en"/>
              <a:t>Electron.js</a:t>
            </a:r>
            <a:endParaRPr/>
          </a:p>
          <a:p>
            <a:pPr indent="-317500" lvl="1" marL="914400" rtl="0" algn="l">
              <a:spcBef>
                <a:spcPts val="0"/>
              </a:spcBef>
              <a:spcAft>
                <a:spcPts val="0"/>
              </a:spcAft>
              <a:buSzPts val="1400"/>
              <a:buChar char="○"/>
            </a:pPr>
            <a:r>
              <a:rPr lang="en"/>
              <a:t>Framework for windowed application</a:t>
            </a:r>
            <a:endParaRPr/>
          </a:p>
          <a:p>
            <a:pPr indent="-317500" lvl="1" marL="914400" rtl="0" algn="l">
              <a:spcBef>
                <a:spcPts val="0"/>
              </a:spcBef>
              <a:spcAft>
                <a:spcPts val="0"/>
              </a:spcAft>
              <a:buSzPts val="1400"/>
              <a:buChar char="○"/>
            </a:pPr>
            <a:r>
              <a:rPr lang="en"/>
              <a:t>Handles Routing</a:t>
            </a:r>
            <a:endParaRPr/>
          </a:p>
          <a:p>
            <a:pPr indent="-317500" lvl="2" marL="1371600" rtl="0" algn="l">
              <a:spcBef>
                <a:spcPts val="0"/>
              </a:spcBef>
              <a:spcAft>
                <a:spcPts val="0"/>
              </a:spcAft>
              <a:buSzPts val="1400"/>
              <a:buChar char="■"/>
            </a:pPr>
            <a:r>
              <a:rPr lang="en"/>
              <a:t>ContextBridge</a:t>
            </a:r>
            <a:endParaRPr/>
          </a:p>
          <a:p>
            <a:pPr indent="-317500" lvl="2" marL="1371600" rtl="0" algn="l">
              <a:spcBef>
                <a:spcPts val="0"/>
              </a:spcBef>
              <a:spcAft>
                <a:spcPts val="0"/>
              </a:spcAft>
              <a:buSzPts val="1400"/>
              <a:buChar char="■"/>
            </a:pPr>
            <a:r>
              <a:rPr lang="en"/>
              <a:t>Inter-Process Communication (IPC)</a:t>
            </a:r>
            <a:endParaRPr/>
          </a:p>
          <a:p>
            <a:pPr indent="-317500" lvl="3" marL="1828800" rtl="0" algn="l">
              <a:spcBef>
                <a:spcPts val="0"/>
              </a:spcBef>
              <a:spcAft>
                <a:spcPts val="0"/>
              </a:spcAft>
              <a:buSzPts val="1400"/>
              <a:buChar char="●"/>
            </a:pPr>
            <a:r>
              <a:rPr lang="en"/>
              <a:t>ipcMain</a:t>
            </a:r>
            <a:endParaRPr/>
          </a:p>
          <a:p>
            <a:pPr indent="-317500" lvl="3" marL="1828800" rtl="0" algn="l">
              <a:spcBef>
                <a:spcPts val="0"/>
              </a:spcBef>
              <a:spcAft>
                <a:spcPts val="0"/>
              </a:spcAft>
              <a:buSzPts val="1400"/>
              <a:buChar char="●"/>
            </a:pPr>
            <a:r>
              <a:rPr lang="en"/>
              <a:t>ipcRenderer</a:t>
            </a:r>
            <a:endParaRPr/>
          </a:p>
        </p:txBody>
      </p:sp>
      <p:sp>
        <p:nvSpPr>
          <p:cNvPr id="188" name="Google Shape;18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31"/>
          <p:cNvPicPr preferRelativeResize="0"/>
          <p:nvPr/>
        </p:nvPicPr>
        <p:blipFill>
          <a:blip r:embed="rId3">
            <a:alphaModFix/>
          </a:blip>
          <a:stretch>
            <a:fillRect/>
          </a:stretch>
        </p:blipFill>
        <p:spPr>
          <a:xfrm>
            <a:off x="4431673" y="0"/>
            <a:ext cx="2868804"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2" name="Google Shape;62;p14"/>
          <p:cNvSpPr txBox="1"/>
          <p:nvPr>
            <p:ph idx="1" type="body"/>
          </p:nvPr>
        </p:nvSpPr>
        <p:spPr>
          <a:xfrm>
            <a:off x="311700" y="1152475"/>
            <a:ext cx="8520600" cy="388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solidFill>
                  <a:schemeClr val="dk1"/>
                </a:solidFill>
              </a:rPr>
              <a:t>Team Description </a:t>
            </a:r>
            <a:r>
              <a:rPr lang="en" sz="1600">
                <a:solidFill>
                  <a:schemeClr val="dk1"/>
                </a:solidFill>
              </a:rPr>
              <a:t>……………………………………………………………………………. 3</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System Description</a:t>
            </a:r>
            <a:r>
              <a:rPr lang="en" sz="1600">
                <a:solidFill>
                  <a:schemeClr val="dk1"/>
                </a:solidFill>
              </a:rPr>
              <a:t> …………………………………………………………………………. 4</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Entity Relationship Model (ER Model) ……………………………</a:t>
            </a:r>
            <a:r>
              <a:rPr lang="en" sz="1600">
                <a:solidFill>
                  <a:schemeClr val="dk1"/>
                </a:solidFill>
              </a:rPr>
              <a:t>...</a:t>
            </a:r>
            <a:r>
              <a:rPr lang="en" sz="1600">
                <a:solidFill>
                  <a:schemeClr val="dk1"/>
                </a:solidFill>
              </a:rPr>
              <a:t>……………………</a:t>
            </a:r>
            <a:r>
              <a:rPr lang="en" sz="1600">
                <a:solidFill>
                  <a:schemeClr val="dk1"/>
                </a:solidFill>
              </a:rPr>
              <a:t>..</a:t>
            </a:r>
            <a:r>
              <a:rPr lang="en" sz="1600">
                <a:solidFill>
                  <a:schemeClr val="dk1"/>
                </a:solidFill>
              </a:rPr>
              <a:t> 5</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Enhanced Entity Relationship Model (EER Model) ……………………………………… 6</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Database Development …………………………………………………………………….. 7-13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Loading Data and Performance Enhancements …………………………………………. 14-15</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Manipulating the Data ……………………………………………………………………….. 16</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Graphical User Experience Design …………………...……………..…………………….. 17</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Graphical User Interface Design ……...……………………………..…………………….. 18-32</a:t>
            </a:r>
            <a:endParaRPr sz="1600">
              <a:solidFill>
                <a:schemeClr val="dk1"/>
              </a:solidFill>
            </a:endParaRPr>
          </a:p>
          <a:p>
            <a:pPr indent="0" lvl="0" marL="0" rtl="0" algn="l">
              <a:spcBef>
                <a:spcPts val="0"/>
              </a:spcBef>
              <a:spcAft>
                <a:spcPts val="0"/>
              </a:spcAft>
              <a:buNone/>
            </a:pPr>
            <a:r>
              <a:rPr lang="en" sz="1600">
                <a:solidFill>
                  <a:schemeClr val="dk1"/>
                </a:solidFill>
              </a:rPr>
              <a:t>References …………………………………………………………………………………… 33</a:t>
            </a:r>
            <a:endParaRPr sz="2200"/>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195" name="Google Shape;195;p32"/>
          <p:cNvSpPr txBox="1"/>
          <p:nvPr>
            <p:ph idx="1" type="body"/>
          </p:nvPr>
        </p:nvSpPr>
        <p:spPr>
          <a:xfrm>
            <a:off x="-66100" y="1017725"/>
            <a:ext cx="4278300" cy="41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a:p>
            <a:pPr indent="-342900" lvl="0" marL="457200" rtl="0" algn="l">
              <a:spcBef>
                <a:spcPts val="1200"/>
              </a:spcBef>
              <a:spcAft>
                <a:spcPts val="0"/>
              </a:spcAft>
              <a:buSzPts val="1800"/>
              <a:buChar char="●"/>
            </a:pPr>
            <a:r>
              <a:rPr lang="en"/>
              <a:t>MySQL</a:t>
            </a:r>
            <a:endParaRPr/>
          </a:p>
          <a:p>
            <a:pPr indent="-317500" lvl="1" marL="914400" rtl="0" algn="l">
              <a:spcBef>
                <a:spcPts val="0"/>
              </a:spcBef>
              <a:spcAft>
                <a:spcPts val="0"/>
              </a:spcAft>
              <a:buSzPts val="1400"/>
              <a:buChar char="○"/>
            </a:pPr>
            <a:r>
              <a:rPr lang="en"/>
              <a:t>JS package used to establish connection to MySQL server</a:t>
            </a:r>
            <a:endParaRPr/>
          </a:p>
        </p:txBody>
      </p:sp>
      <p:sp>
        <p:nvSpPr>
          <p:cNvPr id="196" name="Google Shape;19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7" name="Google Shape;197;p32"/>
          <p:cNvPicPr preferRelativeResize="0"/>
          <p:nvPr/>
        </p:nvPicPr>
        <p:blipFill>
          <a:blip r:embed="rId3">
            <a:alphaModFix/>
          </a:blip>
          <a:stretch>
            <a:fillRect/>
          </a:stretch>
        </p:blipFill>
        <p:spPr>
          <a:xfrm>
            <a:off x="4043225" y="326613"/>
            <a:ext cx="4560600" cy="449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03" name="Google Shape;203;p33"/>
          <p:cNvSpPr txBox="1"/>
          <p:nvPr>
            <p:ph idx="1" type="body"/>
          </p:nvPr>
        </p:nvSpPr>
        <p:spPr>
          <a:xfrm>
            <a:off x="0" y="1017725"/>
            <a:ext cx="8760900" cy="41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a:p>
            <a:pPr indent="-342900" lvl="0" marL="457200" rtl="0" algn="l">
              <a:spcBef>
                <a:spcPts val="1200"/>
              </a:spcBef>
              <a:spcAft>
                <a:spcPts val="0"/>
              </a:spcAft>
              <a:buSzPts val="1800"/>
              <a:buChar char="●"/>
            </a:pPr>
            <a:r>
              <a:rPr lang="en"/>
              <a:t>React.js</a:t>
            </a:r>
            <a:endParaRPr/>
          </a:p>
        </p:txBody>
      </p:sp>
      <p:sp>
        <p:nvSpPr>
          <p:cNvPr id="204" name="Google Shape;20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33"/>
          <p:cNvPicPr preferRelativeResize="0"/>
          <p:nvPr/>
        </p:nvPicPr>
        <p:blipFill>
          <a:blip r:embed="rId3">
            <a:alphaModFix/>
          </a:blip>
          <a:stretch>
            <a:fillRect/>
          </a:stretch>
        </p:blipFill>
        <p:spPr>
          <a:xfrm>
            <a:off x="1811701" y="1017725"/>
            <a:ext cx="3381650" cy="4049900"/>
          </a:xfrm>
          <a:prstGeom prst="rect">
            <a:avLst/>
          </a:prstGeom>
          <a:noFill/>
          <a:ln>
            <a:noFill/>
          </a:ln>
        </p:spPr>
      </p:pic>
      <p:pic>
        <p:nvPicPr>
          <p:cNvPr id="206" name="Google Shape;206;p33"/>
          <p:cNvPicPr preferRelativeResize="0"/>
          <p:nvPr/>
        </p:nvPicPr>
        <p:blipFill>
          <a:blip r:embed="rId4">
            <a:alphaModFix/>
          </a:blip>
          <a:stretch>
            <a:fillRect/>
          </a:stretch>
        </p:blipFill>
        <p:spPr>
          <a:xfrm>
            <a:off x="5014503" y="0"/>
            <a:ext cx="3706748"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12" name="Google Shape;212;p34"/>
          <p:cNvSpPr txBox="1"/>
          <p:nvPr>
            <p:ph idx="1" type="body"/>
          </p:nvPr>
        </p:nvSpPr>
        <p:spPr>
          <a:xfrm>
            <a:off x="0" y="1017725"/>
            <a:ext cx="8760900" cy="41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a:p>
            <a:pPr indent="-342900" lvl="0" marL="457200" rtl="0" algn="l">
              <a:spcBef>
                <a:spcPts val="1200"/>
              </a:spcBef>
              <a:spcAft>
                <a:spcPts val="0"/>
              </a:spcAft>
              <a:buSzPts val="1800"/>
              <a:buChar char="●"/>
            </a:pPr>
            <a:r>
              <a:rPr lang="en"/>
              <a:t>React.js</a:t>
            </a:r>
            <a:endParaRPr/>
          </a:p>
        </p:txBody>
      </p:sp>
      <p:sp>
        <p:nvSpPr>
          <p:cNvPr id="213" name="Google Shape;21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4"/>
          <p:cNvPicPr preferRelativeResize="0"/>
          <p:nvPr/>
        </p:nvPicPr>
        <p:blipFill>
          <a:blip r:embed="rId3">
            <a:alphaModFix/>
          </a:blip>
          <a:stretch>
            <a:fillRect/>
          </a:stretch>
        </p:blipFill>
        <p:spPr>
          <a:xfrm>
            <a:off x="2253025" y="1244175"/>
            <a:ext cx="5561200" cy="3046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20" name="Google Shape;22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Login Page:</a:t>
            </a:r>
            <a:endParaRPr/>
          </a:p>
        </p:txBody>
      </p:sp>
      <p:sp>
        <p:nvSpPr>
          <p:cNvPr id="221" name="Google Shape;22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2" name="Google Shape;222;p35"/>
          <p:cNvPicPr preferRelativeResize="0"/>
          <p:nvPr/>
        </p:nvPicPr>
        <p:blipFill>
          <a:blip r:embed="rId3">
            <a:alphaModFix/>
          </a:blip>
          <a:stretch>
            <a:fillRect/>
          </a:stretch>
        </p:blipFill>
        <p:spPr>
          <a:xfrm>
            <a:off x="2594250" y="1017725"/>
            <a:ext cx="3955497" cy="403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28" name="Google Shape;22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Login Page:</a:t>
            </a:r>
            <a:endParaRPr/>
          </a:p>
        </p:txBody>
      </p:sp>
      <p:sp>
        <p:nvSpPr>
          <p:cNvPr id="229" name="Google Shape;22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6"/>
          <p:cNvPicPr preferRelativeResize="0"/>
          <p:nvPr/>
        </p:nvPicPr>
        <p:blipFill>
          <a:blip r:embed="rId3">
            <a:alphaModFix/>
          </a:blip>
          <a:stretch>
            <a:fillRect/>
          </a:stretch>
        </p:blipFill>
        <p:spPr>
          <a:xfrm>
            <a:off x="1981724" y="1152475"/>
            <a:ext cx="6265026"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36" name="Google Shape;23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Preload</a:t>
            </a:r>
            <a:r>
              <a:rPr lang="en"/>
              <a:t>:</a:t>
            </a:r>
            <a:endParaRPr/>
          </a:p>
        </p:txBody>
      </p:sp>
      <p:sp>
        <p:nvSpPr>
          <p:cNvPr id="237" name="Google Shape;23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7"/>
          <p:cNvPicPr preferRelativeResize="0"/>
          <p:nvPr/>
        </p:nvPicPr>
        <p:blipFill>
          <a:blip r:embed="rId3">
            <a:alphaModFix/>
          </a:blip>
          <a:stretch>
            <a:fillRect/>
          </a:stretch>
        </p:blipFill>
        <p:spPr>
          <a:xfrm>
            <a:off x="659800" y="1655725"/>
            <a:ext cx="7812650" cy="16756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44" name="Google Shape;24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Main Process</a:t>
            </a:r>
            <a:r>
              <a:rPr lang="en"/>
              <a:t>:</a:t>
            </a:r>
            <a:endParaRPr/>
          </a:p>
        </p:txBody>
      </p:sp>
      <p:sp>
        <p:nvSpPr>
          <p:cNvPr id="245" name="Google Shape;24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38"/>
          <p:cNvPicPr preferRelativeResize="0"/>
          <p:nvPr/>
        </p:nvPicPr>
        <p:blipFill>
          <a:blip r:embed="rId3">
            <a:alphaModFix/>
          </a:blip>
          <a:stretch>
            <a:fillRect/>
          </a:stretch>
        </p:blipFill>
        <p:spPr>
          <a:xfrm>
            <a:off x="2225900" y="992427"/>
            <a:ext cx="3745680" cy="3670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52" name="Google Shape;25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Caesar Cipher</a:t>
            </a:r>
            <a:r>
              <a:rPr lang="en"/>
              <a:t>:</a:t>
            </a:r>
            <a:endParaRPr/>
          </a:p>
        </p:txBody>
      </p:sp>
      <p:sp>
        <p:nvSpPr>
          <p:cNvPr id="253" name="Google Shape;25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39"/>
          <p:cNvPicPr preferRelativeResize="0"/>
          <p:nvPr/>
        </p:nvPicPr>
        <p:blipFill>
          <a:blip r:embed="rId3">
            <a:alphaModFix/>
          </a:blip>
          <a:stretch>
            <a:fillRect/>
          </a:stretch>
        </p:blipFill>
        <p:spPr>
          <a:xfrm>
            <a:off x="2444598" y="1038525"/>
            <a:ext cx="5237649" cy="36442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60" name="Google Shape;26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Normal User View:</a:t>
            </a:r>
            <a:endParaRPr/>
          </a:p>
        </p:txBody>
      </p:sp>
      <p:sp>
        <p:nvSpPr>
          <p:cNvPr id="261" name="Google Shape;26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2" name="Google Shape;262;p40"/>
          <p:cNvPicPr preferRelativeResize="0"/>
          <p:nvPr/>
        </p:nvPicPr>
        <p:blipFill>
          <a:blip r:embed="rId3">
            <a:alphaModFix/>
          </a:blip>
          <a:stretch>
            <a:fillRect/>
          </a:stretch>
        </p:blipFill>
        <p:spPr>
          <a:xfrm>
            <a:off x="2592775" y="1017725"/>
            <a:ext cx="4900592" cy="40390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 (Cont)</a:t>
            </a:r>
            <a:endParaRPr/>
          </a:p>
        </p:txBody>
      </p:sp>
      <p:sp>
        <p:nvSpPr>
          <p:cNvPr id="268" name="Google Shape;26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Admin View:</a:t>
            </a:r>
            <a:endParaRPr/>
          </a:p>
        </p:txBody>
      </p:sp>
      <p:sp>
        <p:nvSpPr>
          <p:cNvPr id="269" name="Google Shape;26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41"/>
          <p:cNvPicPr preferRelativeResize="0"/>
          <p:nvPr/>
        </p:nvPicPr>
        <p:blipFill>
          <a:blip r:embed="rId3">
            <a:alphaModFix/>
          </a:blip>
          <a:stretch>
            <a:fillRect/>
          </a:stretch>
        </p:blipFill>
        <p:spPr>
          <a:xfrm>
            <a:off x="2602300" y="1017725"/>
            <a:ext cx="3520137" cy="4039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196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Description Page</a:t>
            </a:r>
            <a:endParaRPr/>
          </a:p>
        </p:txBody>
      </p:sp>
      <p:sp>
        <p:nvSpPr>
          <p:cNvPr id="69" name="Google Shape;69;p15"/>
          <p:cNvSpPr txBox="1"/>
          <p:nvPr>
            <p:ph idx="1" type="body"/>
          </p:nvPr>
        </p:nvSpPr>
        <p:spPr>
          <a:xfrm>
            <a:off x="0" y="673975"/>
            <a:ext cx="9144000" cy="4469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88"/>
              <a:buFont typeface="Arial"/>
              <a:buNone/>
            </a:pPr>
            <a:r>
              <a:t/>
            </a:r>
            <a:endParaRPr b="1" sz="850">
              <a:solidFill>
                <a:schemeClr val="dk1"/>
              </a:solidFill>
            </a:endParaRPr>
          </a:p>
          <a:p>
            <a:pPr indent="-282575" lvl="0" marL="457200" rtl="0" algn="l">
              <a:lnSpc>
                <a:spcPct val="95000"/>
              </a:lnSpc>
              <a:spcBef>
                <a:spcPts val="0"/>
              </a:spcBef>
              <a:spcAft>
                <a:spcPts val="0"/>
              </a:spcAft>
              <a:buClr>
                <a:schemeClr val="dk1"/>
              </a:buClr>
              <a:buSzPts val="850"/>
              <a:buAutoNum type="arabicPeriod"/>
            </a:pPr>
            <a:r>
              <a:rPr b="1" lang="en" sz="850">
                <a:solidFill>
                  <a:schemeClr val="dk1"/>
                </a:solidFill>
              </a:rPr>
              <a:t>Noah Carbo</a:t>
            </a:r>
            <a:endParaRPr b="1" sz="850">
              <a:solidFill>
                <a:schemeClr val="dk1"/>
              </a:solidFill>
            </a:endParaRPr>
          </a:p>
          <a:p>
            <a:pPr indent="-282575" lvl="1" marL="914400" rtl="0" algn="l">
              <a:lnSpc>
                <a:spcPct val="95000"/>
              </a:lnSpc>
              <a:spcBef>
                <a:spcPts val="0"/>
              </a:spcBef>
              <a:spcAft>
                <a:spcPts val="0"/>
              </a:spcAft>
              <a:buClr>
                <a:schemeClr val="dk1"/>
              </a:buClr>
              <a:buSzPts val="850"/>
              <a:buAutoNum type="alphaLcPeriod"/>
            </a:pPr>
            <a:r>
              <a:rPr lang="en" sz="850">
                <a:solidFill>
                  <a:schemeClr val="dk1"/>
                </a:solidFill>
              </a:rPr>
              <a:t>My name is Noah Carbo, I am working on my master’s in Software Development at Marist College. I wanted to work with my group based on their proximity to where I sat on the first day of class. Everyone on the team seems very competent in their fields and we have agreed on communicating through Whatsapp while working on this project. I am looking forward to working with everyone this semester.</a:t>
            </a:r>
            <a:endParaRPr sz="850">
              <a:solidFill>
                <a:schemeClr val="dk1"/>
              </a:solidFill>
            </a:endParaRPr>
          </a:p>
          <a:p>
            <a:pPr indent="-282575" lvl="0" marL="457200" rtl="0" algn="l">
              <a:lnSpc>
                <a:spcPct val="95000"/>
              </a:lnSpc>
              <a:spcBef>
                <a:spcPts val="0"/>
              </a:spcBef>
              <a:spcAft>
                <a:spcPts val="0"/>
              </a:spcAft>
              <a:buClr>
                <a:schemeClr val="dk1"/>
              </a:buClr>
              <a:buSzPts val="850"/>
              <a:buAutoNum type="arabicPeriod"/>
            </a:pPr>
            <a:r>
              <a:rPr b="1" lang="en" sz="850">
                <a:solidFill>
                  <a:schemeClr val="dk1"/>
                </a:solidFill>
              </a:rPr>
              <a:t>Theresa Gundel </a:t>
            </a:r>
            <a:endParaRPr b="1" sz="850">
              <a:solidFill>
                <a:schemeClr val="dk1"/>
              </a:solidFill>
            </a:endParaRPr>
          </a:p>
          <a:p>
            <a:pPr indent="-282575" lvl="1" marL="914400" rtl="0" algn="l">
              <a:lnSpc>
                <a:spcPct val="95000"/>
              </a:lnSpc>
              <a:spcBef>
                <a:spcPts val="0"/>
              </a:spcBef>
              <a:spcAft>
                <a:spcPts val="0"/>
              </a:spcAft>
              <a:buClr>
                <a:schemeClr val="dk1"/>
              </a:buClr>
              <a:buSzPts val="850"/>
              <a:buAutoNum type="alphaLcPeriod"/>
            </a:pPr>
            <a:r>
              <a:rPr lang="en" sz="850">
                <a:solidFill>
                  <a:schemeClr val="dk1"/>
                </a:solidFill>
              </a:rPr>
              <a:t>I graduated from Binghamton University in 2021 with a Bachelor’s in Computer Science. Now I am pursuing a Master’s in Computer Science at Marist College. I did not know anyone in the class beforehand so I chose to work with this group because we were sitting near each other in class. We chose Noah as Team Head because he volunteered first and seemed like a good fit.</a:t>
            </a:r>
            <a:endParaRPr sz="850">
              <a:solidFill>
                <a:schemeClr val="dk1"/>
              </a:solidFill>
            </a:endParaRPr>
          </a:p>
          <a:p>
            <a:pPr indent="-282575" lvl="0" marL="457200" rtl="0" algn="l">
              <a:lnSpc>
                <a:spcPct val="95000"/>
              </a:lnSpc>
              <a:spcBef>
                <a:spcPts val="0"/>
              </a:spcBef>
              <a:spcAft>
                <a:spcPts val="0"/>
              </a:spcAft>
              <a:buClr>
                <a:schemeClr val="dk1"/>
              </a:buClr>
              <a:buSzPts val="850"/>
              <a:buAutoNum type="arabicPeriod"/>
            </a:pPr>
            <a:r>
              <a:rPr b="1" lang="en" sz="850">
                <a:solidFill>
                  <a:schemeClr val="dk1"/>
                </a:solidFill>
              </a:rPr>
              <a:t>Ryan Weidling </a:t>
            </a:r>
            <a:endParaRPr b="1" sz="850">
              <a:solidFill>
                <a:schemeClr val="dk1"/>
              </a:solidFill>
            </a:endParaRPr>
          </a:p>
          <a:p>
            <a:pPr indent="-282575" lvl="1" marL="914400" rtl="0" algn="l">
              <a:lnSpc>
                <a:spcPct val="95000"/>
              </a:lnSpc>
              <a:spcBef>
                <a:spcPts val="0"/>
              </a:spcBef>
              <a:spcAft>
                <a:spcPts val="0"/>
              </a:spcAft>
              <a:buClr>
                <a:schemeClr val="dk1"/>
              </a:buClr>
              <a:buSzPts val="850"/>
              <a:buAutoNum type="alphaLcPeriod"/>
            </a:pPr>
            <a:r>
              <a:rPr lang="en" sz="850">
                <a:solidFill>
                  <a:schemeClr val="dk1"/>
                </a:solidFill>
              </a:rPr>
              <a:t>My name is Ryan and I am working on my second degree from Marist. I graduated in 2018 with a Bachelor’s in Communications and am now pursuing a Master’s in Computer Science to pursue a career in software engineering. I wanted to work with the current group members because of two reasons. One, they were in close proximity to me, and two, each person at some point in the first two weeks had demonstrated qualities that would make them great teammates. Whether that was showing friendliness by introducing themselves when we sat down, or sharing their background and proving their technical prowess. We chose Noah as Team lead because when the project was announced he was already brainstorming ideas for what our group should be working on. </a:t>
            </a:r>
            <a:endParaRPr sz="850">
              <a:solidFill>
                <a:schemeClr val="dk1"/>
              </a:solidFill>
            </a:endParaRPr>
          </a:p>
          <a:p>
            <a:pPr indent="-282575" lvl="0" marL="457200" rtl="0" algn="l">
              <a:lnSpc>
                <a:spcPct val="95000"/>
              </a:lnSpc>
              <a:spcBef>
                <a:spcPts val="0"/>
              </a:spcBef>
              <a:spcAft>
                <a:spcPts val="0"/>
              </a:spcAft>
              <a:buClr>
                <a:schemeClr val="dk1"/>
              </a:buClr>
              <a:buSzPts val="850"/>
              <a:buAutoNum type="arabicPeriod"/>
            </a:pPr>
            <a:r>
              <a:rPr b="1" lang="en" sz="850">
                <a:solidFill>
                  <a:schemeClr val="dk1"/>
                </a:solidFill>
              </a:rPr>
              <a:t>Dale Doster</a:t>
            </a:r>
            <a:endParaRPr b="1" sz="850">
              <a:solidFill>
                <a:schemeClr val="dk1"/>
              </a:solidFill>
            </a:endParaRPr>
          </a:p>
          <a:p>
            <a:pPr indent="-282575" lvl="1" marL="914400" rtl="0" algn="l">
              <a:lnSpc>
                <a:spcPct val="95000"/>
              </a:lnSpc>
              <a:spcBef>
                <a:spcPts val="0"/>
              </a:spcBef>
              <a:spcAft>
                <a:spcPts val="0"/>
              </a:spcAft>
              <a:buClr>
                <a:schemeClr val="dk1"/>
              </a:buClr>
              <a:buSzPts val="850"/>
              <a:buAutoNum type="alphaLcPeriod"/>
            </a:pPr>
            <a:r>
              <a:rPr lang="en" sz="850">
                <a:solidFill>
                  <a:schemeClr val="dk1"/>
                </a:solidFill>
              </a:rPr>
              <a:t>In 2020, I graduated with a degree in Computer Science from Marist College. My focus in undergrad was on Software Development. After having worked as a Software Engineer for the past couple years, I decided to pursue a Master’s degree, again with a focus on Software Development. I decided to work with my team because they were sitting near me and were easily approachable. We decided to select Noah as the Team Head because he volunteered and has good communication skills.</a:t>
            </a:r>
            <a:endParaRPr sz="850">
              <a:solidFill>
                <a:schemeClr val="dk1"/>
              </a:solidFill>
            </a:endParaRPr>
          </a:p>
          <a:p>
            <a:pPr indent="-282575" lvl="0" marL="457200" rtl="0" algn="l">
              <a:lnSpc>
                <a:spcPct val="95000"/>
              </a:lnSpc>
              <a:spcBef>
                <a:spcPts val="0"/>
              </a:spcBef>
              <a:spcAft>
                <a:spcPts val="0"/>
              </a:spcAft>
              <a:buClr>
                <a:schemeClr val="dk1"/>
              </a:buClr>
              <a:buSzPts val="850"/>
              <a:buAutoNum type="arabicPeriod"/>
            </a:pPr>
            <a:r>
              <a:rPr b="1" lang="en" sz="850">
                <a:solidFill>
                  <a:schemeClr val="dk1"/>
                </a:solidFill>
              </a:rPr>
              <a:t>Sai sumanth Gurrala</a:t>
            </a:r>
            <a:endParaRPr b="1" sz="850">
              <a:solidFill>
                <a:schemeClr val="dk1"/>
              </a:solidFill>
            </a:endParaRPr>
          </a:p>
          <a:p>
            <a:pPr indent="-282575" lvl="1" marL="914400" rtl="0" algn="l">
              <a:lnSpc>
                <a:spcPct val="95000"/>
              </a:lnSpc>
              <a:spcBef>
                <a:spcPts val="0"/>
              </a:spcBef>
              <a:spcAft>
                <a:spcPts val="0"/>
              </a:spcAft>
              <a:buClr>
                <a:schemeClr val="dk1"/>
              </a:buClr>
              <a:buSzPts val="850"/>
              <a:buAutoNum type="alphaLcPeriod"/>
            </a:pPr>
            <a:r>
              <a:rPr lang="en" sz="850">
                <a:solidFill>
                  <a:schemeClr val="dk1"/>
                </a:solidFill>
              </a:rPr>
              <a:t>I am Sai Sumanth, I graduated with a bachelors in computer science from Bharath University, India. I am currently working with my group members for the Database management project, because we were sitting together in class. And it made more sense once we got connected through a whatsapp group and shared our interests and work. I am confident that my team members are very competitive and together we can bring the most out of ourselves for the project of contact management system. We chose Noah as our team head, because we felt he was more capable of leading our team towards our goal.</a:t>
            </a:r>
            <a:endParaRPr sz="850">
              <a:solidFill>
                <a:schemeClr val="dk1"/>
              </a:solidFill>
            </a:endParaRPr>
          </a:p>
          <a:p>
            <a:pPr indent="-282575" lvl="0" marL="457200" rtl="0" algn="l">
              <a:lnSpc>
                <a:spcPct val="95000"/>
              </a:lnSpc>
              <a:spcBef>
                <a:spcPts val="0"/>
              </a:spcBef>
              <a:spcAft>
                <a:spcPts val="0"/>
              </a:spcAft>
              <a:buClr>
                <a:schemeClr val="dk1"/>
              </a:buClr>
              <a:buSzPts val="850"/>
              <a:buAutoNum type="arabicPeriod"/>
            </a:pPr>
            <a:r>
              <a:rPr b="1" lang="en" sz="850">
                <a:solidFill>
                  <a:schemeClr val="dk1"/>
                </a:solidFill>
              </a:rPr>
              <a:t>Thomas Diaz-Piedra</a:t>
            </a:r>
            <a:endParaRPr b="1" sz="850">
              <a:solidFill>
                <a:schemeClr val="dk1"/>
              </a:solidFill>
            </a:endParaRPr>
          </a:p>
          <a:p>
            <a:pPr indent="-282575" lvl="1" marL="914400" rtl="0" algn="l">
              <a:lnSpc>
                <a:spcPct val="95000"/>
              </a:lnSpc>
              <a:spcBef>
                <a:spcPts val="0"/>
              </a:spcBef>
              <a:spcAft>
                <a:spcPts val="0"/>
              </a:spcAft>
              <a:buClr>
                <a:schemeClr val="dk1"/>
              </a:buClr>
              <a:buSzPts val="850"/>
              <a:buAutoNum type="alphaLcPeriod"/>
            </a:pPr>
            <a:r>
              <a:rPr lang="en" sz="850">
                <a:solidFill>
                  <a:schemeClr val="dk1"/>
                </a:solidFill>
              </a:rPr>
              <a:t>My name is Thomas. I graduated from Marist with a bachelors in computer science and minors in information systems and information technology last year. I wanted to work with my group mates because we all sat near each other on the first couple days of classes and we all seemed to have the same outlook when it came to this project. We chose Noah as the team head/leader as he volunteered to do it and seemed more than capable of doing the job. Really looking forward to working with this team this semester.</a:t>
            </a:r>
            <a:endParaRPr sz="850">
              <a:solidFill>
                <a:schemeClr val="dk1"/>
              </a:solidFill>
            </a:endParaRPr>
          </a:p>
          <a:p>
            <a:pPr indent="-282575" lvl="0" marL="457200" rtl="0" algn="l">
              <a:lnSpc>
                <a:spcPct val="95000"/>
              </a:lnSpc>
              <a:spcBef>
                <a:spcPts val="0"/>
              </a:spcBef>
              <a:spcAft>
                <a:spcPts val="0"/>
              </a:spcAft>
              <a:buClr>
                <a:schemeClr val="dk1"/>
              </a:buClr>
              <a:buSzPts val="850"/>
              <a:buAutoNum type="arabicPeriod"/>
            </a:pPr>
            <a:r>
              <a:rPr b="1" lang="en" sz="850">
                <a:solidFill>
                  <a:schemeClr val="dk1"/>
                </a:solidFill>
              </a:rPr>
              <a:t>Banu Pitta Reddy</a:t>
            </a:r>
            <a:endParaRPr b="1" sz="850">
              <a:solidFill>
                <a:schemeClr val="dk1"/>
              </a:solidFill>
            </a:endParaRPr>
          </a:p>
          <a:p>
            <a:pPr indent="-282575" lvl="1" marL="914400" rtl="0" algn="l">
              <a:lnSpc>
                <a:spcPct val="95000"/>
              </a:lnSpc>
              <a:spcBef>
                <a:spcPts val="0"/>
              </a:spcBef>
              <a:spcAft>
                <a:spcPts val="0"/>
              </a:spcAft>
              <a:buClr>
                <a:schemeClr val="dk1"/>
              </a:buClr>
              <a:buSzPts val="850"/>
              <a:buAutoNum type="alphaLcPeriod"/>
            </a:pPr>
            <a:r>
              <a:rPr lang="en" sz="850">
                <a:solidFill>
                  <a:schemeClr val="dk1"/>
                </a:solidFill>
              </a:rPr>
              <a:t>My name is Banu Prakash, I graduated with a bachelors in Mechanical engineering from Jawaharlal Nehru Technological University, India. I have worked as a Software Quality Engineer for almost 9 years and decided to pursue my masters degree with focus on Cloud Computing. I met only a few mates in the class and found these people enthusiastic about the work. We spent some time sharing our interests and work, where I got to know more about my team members. Everyone in the team looks to be goal oriented and working towards a common objective. We chose Noah to head the team as he volunteered to do it and we trust his efficiency with the level of confidence that he demonstrates. I am very excited to join the team and looking forward to a great collaboration in completing this project.</a:t>
            </a:r>
            <a:endParaRPr sz="850"/>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76" name="Google Shape;27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User Settings:</a:t>
            </a:r>
            <a:endParaRPr/>
          </a:p>
        </p:txBody>
      </p:sp>
      <p:sp>
        <p:nvSpPr>
          <p:cNvPr id="277" name="Google Shape;27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42"/>
          <p:cNvPicPr preferRelativeResize="0"/>
          <p:nvPr/>
        </p:nvPicPr>
        <p:blipFill>
          <a:blip r:embed="rId3">
            <a:alphaModFix/>
          </a:blip>
          <a:stretch>
            <a:fillRect/>
          </a:stretch>
        </p:blipFill>
        <p:spPr>
          <a:xfrm>
            <a:off x="2592800" y="1017725"/>
            <a:ext cx="4837619" cy="4039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84" name="Google Shape;284;p43"/>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Add User View:</a:t>
            </a:r>
            <a:endParaRPr/>
          </a:p>
        </p:txBody>
      </p:sp>
      <p:sp>
        <p:nvSpPr>
          <p:cNvPr id="285" name="Google Shape;28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43"/>
          <p:cNvPicPr preferRelativeResize="0"/>
          <p:nvPr/>
        </p:nvPicPr>
        <p:blipFill>
          <a:blip r:embed="rId3">
            <a:alphaModFix/>
          </a:blip>
          <a:stretch>
            <a:fillRect/>
          </a:stretch>
        </p:blipFill>
        <p:spPr>
          <a:xfrm>
            <a:off x="2594825" y="1017725"/>
            <a:ext cx="3238546" cy="403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sp>
        <p:nvSpPr>
          <p:cNvPr id="292" name="Google Shape;29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Delete </a:t>
            </a:r>
            <a:r>
              <a:rPr lang="en"/>
              <a:t>User View:</a:t>
            </a:r>
            <a:endParaRPr/>
          </a:p>
        </p:txBody>
      </p:sp>
      <p:sp>
        <p:nvSpPr>
          <p:cNvPr id="293" name="Google Shape;29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44"/>
          <p:cNvPicPr preferRelativeResize="0"/>
          <p:nvPr/>
        </p:nvPicPr>
        <p:blipFill>
          <a:blip r:embed="rId3">
            <a:alphaModFix/>
          </a:blip>
          <a:stretch>
            <a:fillRect/>
          </a:stretch>
        </p:blipFill>
        <p:spPr>
          <a:xfrm>
            <a:off x="2582825" y="1017725"/>
            <a:ext cx="3728409" cy="4039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00" name="Google Shape;300;p45"/>
          <p:cNvSpPr txBox="1"/>
          <p:nvPr>
            <p:ph idx="1" type="body"/>
          </p:nvPr>
        </p:nvSpPr>
        <p:spPr>
          <a:xfrm>
            <a:off x="311700" y="1152475"/>
            <a:ext cx="8520600" cy="3825600"/>
          </a:xfrm>
          <a:prstGeom prst="rect">
            <a:avLst/>
          </a:prstGeom>
        </p:spPr>
        <p:txBody>
          <a:bodyPr anchorCtr="0" anchor="t" bIns="91425" lIns="91425" spcFirstLastPara="1" rIns="91425" wrap="square" tIns="91425">
            <a:noAutofit/>
          </a:bodyPr>
          <a:lstStyle/>
          <a:p>
            <a:pPr indent="-457200" lvl="0" marL="457200" rtl="0" algn="l">
              <a:lnSpc>
                <a:spcPct val="95000"/>
              </a:lnSpc>
              <a:spcBef>
                <a:spcPts val="1200"/>
              </a:spcBef>
              <a:spcAft>
                <a:spcPts val="0"/>
              </a:spcAft>
              <a:buClr>
                <a:schemeClr val="dk1"/>
              </a:buClr>
              <a:buSzPts val="852"/>
              <a:buFont typeface="Arial"/>
              <a:buNone/>
            </a:pPr>
            <a:r>
              <a:rPr lang="en" sz="1030">
                <a:solidFill>
                  <a:schemeClr val="dk1"/>
                </a:solidFill>
              </a:rPr>
              <a:t>[1] Fuchs, Jay. “The 14 Best Contact Management Software Tools in 2022.” HubSpot Blog, HubSpot, 2 Sept. 2022, </a:t>
            </a:r>
            <a:r>
              <a:rPr lang="en" sz="1030">
                <a:solidFill>
                  <a:schemeClr val="dk1"/>
                </a:solidFill>
                <a:uFill>
                  <a:noFill/>
                </a:uFill>
                <a:hlinkClick r:id="rId3">
                  <a:extLst>
                    <a:ext uri="{A12FA001-AC4F-418D-AE19-62706E023703}">
                      <ahyp:hlinkClr val="tx"/>
                    </a:ext>
                  </a:extLst>
                </a:hlinkClick>
              </a:rPr>
              <a:t>https://blog.hubspot.com/sales/contact-management-software</a:t>
            </a:r>
            <a:r>
              <a:rPr lang="en" sz="1030">
                <a:solidFill>
                  <a:schemeClr val="dk1"/>
                </a:solidFill>
              </a:rPr>
              <a:t>.</a:t>
            </a:r>
            <a:endParaRPr sz="1030">
              <a:solidFill>
                <a:schemeClr val="dk1"/>
              </a:solidFill>
            </a:endParaRPr>
          </a:p>
          <a:p>
            <a:pPr indent="0" lvl="0" marL="0" rtl="0" algn="l">
              <a:lnSpc>
                <a:spcPct val="95000"/>
              </a:lnSpc>
              <a:spcBef>
                <a:spcPts val="1200"/>
              </a:spcBef>
              <a:spcAft>
                <a:spcPts val="0"/>
              </a:spcAft>
              <a:buClr>
                <a:schemeClr val="dk1"/>
              </a:buClr>
              <a:buSzPts val="852"/>
              <a:buFont typeface="Arial"/>
              <a:buNone/>
            </a:pPr>
            <a:r>
              <a:rPr lang="en" sz="1030">
                <a:solidFill>
                  <a:schemeClr val="dk1"/>
                </a:solidFill>
              </a:rPr>
              <a:t>[2] Keap, 2022, https://keap.com/features/client-management. </a:t>
            </a:r>
            <a:endParaRPr sz="1030">
              <a:solidFill>
                <a:schemeClr val="dk1"/>
              </a:solidFill>
            </a:endParaRPr>
          </a:p>
          <a:p>
            <a:pPr indent="-457200" lvl="0" marL="457200" rtl="0" algn="l">
              <a:lnSpc>
                <a:spcPct val="95000"/>
              </a:lnSpc>
              <a:spcBef>
                <a:spcPts val="1200"/>
              </a:spcBef>
              <a:spcAft>
                <a:spcPts val="0"/>
              </a:spcAft>
              <a:buClr>
                <a:schemeClr val="dk1"/>
              </a:buClr>
              <a:buSzPts val="852"/>
              <a:buFont typeface="Arial"/>
              <a:buNone/>
            </a:pPr>
            <a:r>
              <a:rPr lang="en" sz="1030">
                <a:solidFill>
                  <a:schemeClr val="dk1"/>
                </a:solidFill>
              </a:rPr>
              <a:t>[3] Scheiner, Michael. “Keap CRM Review: Keap Software Prices, Features, Pros &amp; Cons.” CRM.org, 23 May 2022, https://crm.org/news/keap-crm-review.</a:t>
            </a:r>
            <a:endParaRPr sz="1030">
              <a:solidFill>
                <a:schemeClr val="dk1"/>
              </a:solidFill>
            </a:endParaRPr>
          </a:p>
          <a:p>
            <a:pPr indent="-457200" lvl="0" marL="457200" rtl="0" algn="l">
              <a:lnSpc>
                <a:spcPct val="95000"/>
              </a:lnSpc>
              <a:spcBef>
                <a:spcPts val="1200"/>
              </a:spcBef>
              <a:spcAft>
                <a:spcPts val="0"/>
              </a:spcAft>
              <a:buClr>
                <a:schemeClr val="dk1"/>
              </a:buClr>
              <a:buSzPts val="852"/>
              <a:buFont typeface="Arial"/>
              <a:buNone/>
            </a:pPr>
            <a:r>
              <a:rPr lang="en" sz="1030">
                <a:solidFill>
                  <a:schemeClr val="dk1"/>
                </a:solidFill>
              </a:rPr>
              <a:t>[4] Scheiner, Michael. “Streak CRM Review: Pricing, Pros &amp; Cons of Streak for Gmail Chrome Extension.” CRM.org, 8 Feb. 2022, https://crm.org/news/streak-crm-review.</a:t>
            </a:r>
            <a:endParaRPr sz="1030">
              <a:solidFill>
                <a:schemeClr val="dk1"/>
              </a:solidFill>
            </a:endParaRPr>
          </a:p>
          <a:p>
            <a:pPr indent="-457200" lvl="0" marL="457200" rtl="0" algn="l">
              <a:lnSpc>
                <a:spcPct val="95000"/>
              </a:lnSpc>
              <a:spcBef>
                <a:spcPts val="1200"/>
              </a:spcBef>
              <a:spcAft>
                <a:spcPts val="0"/>
              </a:spcAft>
              <a:buClr>
                <a:schemeClr val="dk1"/>
              </a:buClr>
              <a:buSzPts val="852"/>
              <a:buFont typeface="Arial"/>
              <a:buNone/>
            </a:pPr>
            <a:r>
              <a:rPr lang="en" sz="1030">
                <a:solidFill>
                  <a:schemeClr val="dk1"/>
                </a:solidFill>
              </a:rPr>
              <a:t>[5] Singleton, Chris. “Nimble CRM Review (2022) - Full Pros and Cons.” Style Factory, 25 Jan. 2022, https://www.stylefactoryproductions.com/blog/nimble-crm-review. </a:t>
            </a:r>
            <a:endParaRPr sz="1030">
              <a:solidFill>
                <a:schemeClr val="dk1"/>
              </a:solidFill>
            </a:endParaRPr>
          </a:p>
          <a:p>
            <a:pPr indent="-457200" lvl="0" marL="457200" rtl="0" algn="l">
              <a:lnSpc>
                <a:spcPct val="95000"/>
              </a:lnSpc>
              <a:spcBef>
                <a:spcPts val="1200"/>
              </a:spcBef>
              <a:spcAft>
                <a:spcPts val="0"/>
              </a:spcAft>
              <a:buClr>
                <a:schemeClr val="dk1"/>
              </a:buClr>
              <a:buSzPts val="852"/>
              <a:buFont typeface="Arial"/>
              <a:buNone/>
            </a:pPr>
            <a:r>
              <a:rPr lang="en" sz="1030">
                <a:solidFill>
                  <a:schemeClr val="dk1"/>
                </a:solidFill>
              </a:rPr>
              <a:t>[6] “DBMS Keys: Primary, Foreign, Candidate and Super Key - Javatpoint.” www.javatpoint.com, www.javatpoint.com/dbms-keys. Accessed 3 Oct. 2022.</a:t>
            </a:r>
            <a:endParaRPr sz="1030">
              <a:solidFill>
                <a:schemeClr val="dk1"/>
              </a:solidFill>
            </a:endParaRPr>
          </a:p>
          <a:p>
            <a:pPr indent="-457200" lvl="0" marL="457200" rtl="0" algn="l">
              <a:lnSpc>
                <a:spcPct val="95000"/>
              </a:lnSpc>
              <a:spcBef>
                <a:spcPts val="1200"/>
              </a:spcBef>
              <a:spcAft>
                <a:spcPts val="0"/>
              </a:spcAft>
              <a:buClr>
                <a:schemeClr val="dk1"/>
              </a:buClr>
              <a:buSzPts val="852"/>
              <a:buFont typeface="Arial"/>
              <a:buNone/>
            </a:pPr>
            <a:r>
              <a:rPr lang="en" sz="1030">
                <a:solidFill>
                  <a:schemeClr val="dk1"/>
                </a:solidFill>
              </a:rPr>
              <a:t>[7] “Primary and Foreign Key Constraints - SQL Server.” Microsoft Learn, 17 Aug. 2022, learn.microsoft.com/en-us/sql/relational-databases/tables/primary-and-foreign-key-constraints?view=sql-server-ver16.</a:t>
            </a:r>
            <a:endParaRPr sz="1030">
              <a:solidFill>
                <a:schemeClr val="dk1"/>
              </a:solidFill>
            </a:endParaRPr>
          </a:p>
          <a:p>
            <a:pPr indent="-457200" lvl="0" marL="457200" rtl="0" algn="l">
              <a:lnSpc>
                <a:spcPct val="95000"/>
              </a:lnSpc>
              <a:spcBef>
                <a:spcPts val="0"/>
              </a:spcBef>
              <a:spcAft>
                <a:spcPts val="0"/>
              </a:spcAft>
              <a:buClr>
                <a:schemeClr val="dk1"/>
              </a:buClr>
              <a:buSzPts val="852"/>
              <a:buFont typeface="Arial"/>
              <a:buNone/>
            </a:pPr>
            <a:r>
              <a:t/>
            </a:r>
            <a:endParaRPr sz="1030">
              <a:solidFill>
                <a:schemeClr val="dk1"/>
              </a:solidFill>
            </a:endParaRPr>
          </a:p>
          <a:p>
            <a:pPr indent="-457200" lvl="0" marL="457200" rtl="0" algn="l">
              <a:lnSpc>
                <a:spcPct val="95000"/>
              </a:lnSpc>
              <a:spcBef>
                <a:spcPts val="0"/>
              </a:spcBef>
              <a:spcAft>
                <a:spcPts val="0"/>
              </a:spcAft>
              <a:buClr>
                <a:schemeClr val="dk1"/>
              </a:buClr>
              <a:buSzPts val="852"/>
              <a:buFont typeface="Arial"/>
              <a:buNone/>
            </a:pPr>
            <a:r>
              <a:rPr lang="en" sz="1030">
                <a:solidFill>
                  <a:schemeClr val="dk1"/>
                </a:solidFill>
              </a:rPr>
              <a:t>[8] Techopedia. “Relationship.” Techopedia.com, 23 Sept. 2014, www.techopedia.com/definition/24438/relationship-databases#:%7E:text=A%20relationship%2C%20in%20the%20context,while%20linking%20disparate%20data%20items.</a:t>
            </a:r>
            <a:endParaRPr sz="1030">
              <a:solidFill>
                <a:schemeClr val="dk1"/>
              </a:solidFill>
            </a:endParaRPr>
          </a:p>
          <a:p>
            <a:pPr indent="-457200" lvl="0" marL="457200" rtl="0" algn="l">
              <a:lnSpc>
                <a:spcPct val="95000"/>
              </a:lnSpc>
              <a:spcBef>
                <a:spcPts val="0"/>
              </a:spcBef>
              <a:spcAft>
                <a:spcPts val="0"/>
              </a:spcAft>
              <a:buSzPts val="852"/>
              <a:buNone/>
            </a:pPr>
            <a:r>
              <a:rPr lang="en" sz="1030">
                <a:solidFill>
                  <a:schemeClr val="dk1"/>
                </a:solidFill>
              </a:rPr>
              <a:t>[9] “Intelligent Diagramming.” </a:t>
            </a:r>
            <a:r>
              <a:rPr i="1" lang="en" sz="1030">
                <a:solidFill>
                  <a:schemeClr val="dk1"/>
                </a:solidFill>
              </a:rPr>
              <a:t>Lucidchart</a:t>
            </a:r>
            <a:r>
              <a:rPr lang="en" sz="1030">
                <a:solidFill>
                  <a:schemeClr val="dk1"/>
                </a:solidFill>
              </a:rPr>
              <a:t>, https://www.lucidchart.com/pages/. </a:t>
            </a:r>
            <a:endParaRPr sz="1495"/>
          </a:p>
        </p:txBody>
      </p:sp>
      <p:sp>
        <p:nvSpPr>
          <p:cNvPr id="301" name="Google Shape;30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125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Description Page</a:t>
            </a:r>
            <a:endParaRPr/>
          </a:p>
        </p:txBody>
      </p:sp>
      <p:sp>
        <p:nvSpPr>
          <p:cNvPr id="76" name="Google Shape;76;p16"/>
          <p:cNvSpPr txBox="1"/>
          <p:nvPr>
            <p:ph idx="1" type="body"/>
          </p:nvPr>
        </p:nvSpPr>
        <p:spPr>
          <a:xfrm>
            <a:off x="0" y="698475"/>
            <a:ext cx="9144000" cy="4445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852"/>
              <a:buFont typeface="Arial"/>
              <a:buNone/>
            </a:pPr>
            <a:r>
              <a:t/>
            </a:r>
            <a:endParaRPr sz="1030">
              <a:solidFill>
                <a:schemeClr val="dk1"/>
              </a:solidFill>
            </a:endParaRPr>
          </a:p>
          <a:p>
            <a:pPr indent="0" lvl="0" marL="0" rtl="0" algn="l">
              <a:lnSpc>
                <a:spcPct val="95000"/>
              </a:lnSpc>
              <a:spcBef>
                <a:spcPts val="0"/>
              </a:spcBef>
              <a:spcAft>
                <a:spcPts val="0"/>
              </a:spcAft>
              <a:buClr>
                <a:schemeClr val="dk1"/>
              </a:buClr>
              <a:buSzPts val="852"/>
              <a:buFont typeface="Arial"/>
              <a:buNone/>
            </a:pPr>
            <a:r>
              <a:t/>
            </a:r>
            <a:endParaRPr sz="1282">
              <a:solidFill>
                <a:schemeClr val="dk1"/>
              </a:solidFill>
            </a:endParaRPr>
          </a:p>
          <a:p>
            <a:pPr indent="-323850" lvl="0" marL="457200" rtl="0" algn="l">
              <a:lnSpc>
                <a:spcPct val="95000"/>
              </a:lnSpc>
              <a:spcBef>
                <a:spcPts val="0"/>
              </a:spcBef>
              <a:spcAft>
                <a:spcPts val="0"/>
              </a:spcAft>
              <a:buClr>
                <a:schemeClr val="dk1"/>
              </a:buClr>
              <a:buSzPts val="1500"/>
              <a:buAutoNum type="arabicPeriod"/>
            </a:pPr>
            <a:r>
              <a:rPr b="1" lang="en" sz="1500">
                <a:solidFill>
                  <a:schemeClr val="dk1"/>
                </a:solidFill>
              </a:rPr>
              <a:t>Allows for admin access with a secure credentials and include the following abilities</a:t>
            </a:r>
            <a:endParaRPr b="1" sz="1500">
              <a:solidFill>
                <a:schemeClr val="dk1"/>
              </a:solidFill>
            </a:endParaRPr>
          </a:p>
          <a:p>
            <a:pPr indent="-323850" lvl="1" marL="914400" rtl="0" algn="l">
              <a:lnSpc>
                <a:spcPct val="95000"/>
              </a:lnSpc>
              <a:spcBef>
                <a:spcPts val="0"/>
              </a:spcBef>
              <a:spcAft>
                <a:spcPts val="0"/>
              </a:spcAft>
              <a:buClr>
                <a:schemeClr val="dk1"/>
              </a:buClr>
              <a:buSzPts val="1500"/>
              <a:buAutoNum type="alphaLcPeriod"/>
            </a:pPr>
            <a:r>
              <a:rPr lang="en" sz="1500">
                <a:solidFill>
                  <a:schemeClr val="dk1"/>
                </a:solidFill>
              </a:rPr>
              <a:t>To add/edit additional admins</a:t>
            </a:r>
            <a:endParaRPr sz="1500">
              <a:solidFill>
                <a:schemeClr val="dk1"/>
              </a:solidFill>
            </a:endParaRPr>
          </a:p>
          <a:p>
            <a:pPr indent="-323850" lvl="1" marL="914400" rtl="0" algn="l">
              <a:lnSpc>
                <a:spcPct val="95000"/>
              </a:lnSpc>
              <a:spcBef>
                <a:spcPts val="0"/>
              </a:spcBef>
              <a:spcAft>
                <a:spcPts val="0"/>
              </a:spcAft>
              <a:buClr>
                <a:schemeClr val="dk1"/>
              </a:buClr>
              <a:buSzPts val="1500"/>
              <a:buAutoNum type="alphaLcPeriod"/>
            </a:pPr>
            <a:r>
              <a:rPr lang="en" sz="1500">
                <a:solidFill>
                  <a:schemeClr val="dk1"/>
                </a:solidFill>
              </a:rPr>
              <a:t>Add and delete user profiles</a:t>
            </a:r>
            <a:endParaRPr sz="1500">
              <a:solidFill>
                <a:schemeClr val="dk1"/>
              </a:solidFill>
            </a:endParaRPr>
          </a:p>
          <a:p>
            <a:pPr indent="-323850" lvl="1" marL="914400" rtl="0" algn="l">
              <a:lnSpc>
                <a:spcPct val="95000"/>
              </a:lnSpc>
              <a:spcBef>
                <a:spcPts val="0"/>
              </a:spcBef>
              <a:spcAft>
                <a:spcPts val="0"/>
              </a:spcAft>
              <a:buClr>
                <a:schemeClr val="dk1"/>
              </a:buClr>
              <a:buSzPts val="1500"/>
              <a:buAutoNum type="alphaLcPeriod"/>
            </a:pPr>
            <a:r>
              <a:rPr lang="en" sz="1500">
                <a:solidFill>
                  <a:schemeClr val="dk1"/>
                </a:solidFill>
              </a:rPr>
              <a:t>Edit and manage user information</a:t>
            </a:r>
            <a:endParaRPr sz="1500">
              <a:solidFill>
                <a:schemeClr val="dk1"/>
              </a:solidFill>
            </a:endParaRPr>
          </a:p>
          <a:p>
            <a:pPr indent="-323850" lvl="1" marL="914400" rtl="0" algn="l">
              <a:lnSpc>
                <a:spcPct val="95000"/>
              </a:lnSpc>
              <a:spcBef>
                <a:spcPts val="0"/>
              </a:spcBef>
              <a:spcAft>
                <a:spcPts val="0"/>
              </a:spcAft>
              <a:buClr>
                <a:schemeClr val="dk1"/>
              </a:buClr>
              <a:buSzPts val="1500"/>
              <a:buAutoNum type="alphaLcPeriod"/>
            </a:pPr>
            <a:r>
              <a:rPr lang="en" sz="1500">
                <a:solidFill>
                  <a:schemeClr val="dk1"/>
                </a:solidFill>
              </a:rPr>
              <a:t>Allows for resetting usernames/passwords in the event the user locks themselves out of their accounts</a:t>
            </a:r>
            <a:endParaRPr sz="1500">
              <a:solidFill>
                <a:schemeClr val="dk1"/>
              </a:solidFill>
            </a:endParaRPr>
          </a:p>
          <a:p>
            <a:pPr indent="-323850" lvl="0" marL="457200" rtl="0" algn="l">
              <a:lnSpc>
                <a:spcPct val="95000"/>
              </a:lnSpc>
              <a:spcBef>
                <a:spcPts val="0"/>
              </a:spcBef>
              <a:spcAft>
                <a:spcPts val="0"/>
              </a:spcAft>
              <a:buClr>
                <a:schemeClr val="dk1"/>
              </a:buClr>
              <a:buSzPts val="1500"/>
              <a:buAutoNum type="arabicPeriod"/>
            </a:pPr>
            <a:r>
              <a:rPr b="1" lang="en" sz="1500">
                <a:solidFill>
                  <a:schemeClr val="dk1"/>
                </a:solidFill>
              </a:rPr>
              <a:t>Allows for users to customize their stored information with the following capabilities</a:t>
            </a:r>
            <a:endParaRPr b="1" sz="1500">
              <a:solidFill>
                <a:schemeClr val="dk1"/>
              </a:solidFill>
            </a:endParaRPr>
          </a:p>
          <a:p>
            <a:pPr indent="-323850" lvl="1" marL="914400" rtl="0" algn="l">
              <a:lnSpc>
                <a:spcPct val="95000"/>
              </a:lnSpc>
              <a:spcBef>
                <a:spcPts val="0"/>
              </a:spcBef>
              <a:spcAft>
                <a:spcPts val="0"/>
              </a:spcAft>
              <a:buClr>
                <a:schemeClr val="dk1"/>
              </a:buClr>
              <a:buSzPts val="1500"/>
              <a:buAutoNum type="alphaLcPeriod"/>
            </a:pPr>
            <a:r>
              <a:rPr lang="en" sz="1500">
                <a:solidFill>
                  <a:schemeClr val="dk1"/>
                </a:solidFill>
              </a:rPr>
              <a:t>Add/Delete multiple contact information</a:t>
            </a:r>
            <a:endParaRPr sz="1500">
              <a:solidFill>
                <a:schemeClr val="dk1"/>
              </a:solidFill>
            </a:endParaRPr>
          </a:p>
          <a:p>
            <a:pPr indent="-323850" lvl="1" marL="914400" rtl="0" algn="l">
              <a:lnSpc>
                <a:spcPct val="95000"/>
              </a:lnSpc>
              <a:spcBef>
                <a:spcPts val="0"/>
              </a:spcBef>
              <a:spcAft>
                <a:spcPts val="0"/>
              </a:spcAft>
              <a:buClr>
                <a:schemeClr val="dk1"/>
              </a:buClr>
              <a:buSzPts val="1500"/>
              <a:buAutoNum type="alphaLcPeriod"/>
            </a:pPr>
            <a:r>
              <a:rPr lang="en" sz="1500">
                <a:solidFill>
                  <a:schemeClr val="dk1"/>
                </a:solidFill>
              </a:rPr>
              <a:t>Allows for editing of saved contact information</a:t>
            </a:r>
            <a:endParaRPr sz="1500">
              <a:solidFill>
                <a:schemeClr val="dk1"/>
              </a:solidFill>
            </a:endParaRPr>
          </a:p>
          <a:p>
            <a:pPr indent="-323850" lvl="1" marL="914400" rtl="0" algn="l">
              <a:lnSpc>
                <a:spcPct val="95000"/>
              </a:lnSpc>
              <a:spcBef>
                <a:spcPts val="0"/>
              </a:spcBef>
              <a:spcAft>
                <a:spcPts val="0"/>
              </a:spcAft>
              <a:buClr>
                <a:schemeClr val="dk1"/>
              </a:buClr>
              <a:buSzPts val="1500"/>
              <a:buAutoNum type="alphaLcPeriod"/>
            </a:pPr>
            <a:r>
              <a:rPr lang="en" sz="1500">
                <a:solidFill>
                  <a:schemeClr val="dk1"/>
                </a:solidFill>
              </a:rPr>
              <a:t>Contacts can be searched based on their specific details</a:t>
            </a:r>
            <a:endParaRPr sz="1500">
              <a:solidFill>
                <a:schemeClr val="dk1"/>
              </a:solidFill>
            </a:endParaRPr>
          </a:p>
          <a:p>
            <a:pPr indent="-323850" lvl="0" marL="457200" rtl="0" algn="l">
              <a:lnSpc>
                <a:spcPct val="95000"/>
              </a:lnSpc>
              <a:spcBef>
                <a:spcPts val="0"/>
              </a:spcBef>
              <a:spcAft>
                <a:spcPts val="0"/>
              </a:spcAft>
              <a:buClr>
                <a:schemeClr val="dk1"/>
              </a:buClr>
              <a:buSzPts val="1500"/>
              <a:buAutoNum type="arabicPeriod"/>
            </a:pPr>
            <a:r>
              <a:rPr b="1" lang="en" sz="1500">
                <a:solidFill>
                  <a:schemeClr val="dk1"/>
                </a:solidFill>
              </a:rPr>
              <a:t>The CMS has a Graphical User Interface (GUI) which allows for interaction between the user and the database</a:t>
            </a:r>
            <a:endParaRPr b="1" sz="1500">
              <a:solidFill>
                <a:schemeClr val="dk1"/>
              </a:solidFill>
            </a:endParaRPr>
          </a:p>
          <a:p>
            <a:pPr indent="-323850" lvl="1" marL="914400" rtl="0" algn="l">
              <a:lnSpc>
                <a:spcPct val="95000"/>
              </a:lnSpc>
              <a:spcBef>
                <a:spcPts val="0"/>
              </a:spcBef>
              <a:spcAft>
                <a:spcPts val="0"/>
              </a:spcAft>
              <a:buClr>
                <a:schemeClr val="dk1"/>
              </a:buClr>
              <a:buSzPts val="1500"/>
              <a:buAutoNum type="alphaLcPeriod"/>
            </a:pPr>
            <a:r>
              <a:rPr lang="en" sz="1500">
                <a:solidFill>
                  <a:schemeClr val="dk1"/>
                </a:solidFill>
              </a:rPr>
              <a:t>The GUI prevents duplicate contacts to be added</a:t>
            </a:r>
            <a:endParaRPr sz="1500">
              <a:solidFill>
                <a:schemeClr val="dk1"/>
              </a:solidFill>
            </a:endParaRPr>
          </a:p>
          <a:p>
            <a:pPr indent="-323850" lvl="1" marL="914400" rtl="0" algn="l">
              <a:lnSpc>
                <a:spcPct val="95000"/>
              </a:lnSpc>
              <a:spcBef>
                <a:spcPts val="0"/>
              </a:spcBef>
              <a:spcAft>
                <a:spcPts val="0"/>
              </a:spcAft>
              <a:buClr>
                <a:schemeClr val="dk1"/>
              </a:buClr>
              <a:buSzPts val="1500"/>
              <a:buAutoNum type="alphaLcPeriod"/>
            </a:pPr>
            <a:r>
              <a:rPr lang="en" sz="1500">
                <a:solidFill>
                  <a:schemeClr val="dk1"/>
                </a:solidFill>
              </a:rPr>
              <a:t>It is user friendly including a welcome screen, provides reports in a tabular form and allows the user to exit the program. </a:t>
            </a:r>
            <a:endParaRPr sz="1500">
              <a:solidFill>
                <a:schemeClr val="dk1"/>
              </a:solidFill>
            </a:endParaRPr>
          </a:p>
          <a:p>
            <a:pPr indent="-323850" lvl="0" marL="457200" rtl="0" algn="l">
              <a:lnSpc>
                <a:spcPct val="95000"/>
              </a:lnSpc>
              <a:spcBef>
                <a:spcPts val="0"/>
              </a:spcBef>
              <a:spcAft>
                <a:spcPts val="0"/>
              </a:spcAft>
              <a:buClr>
                <a:schemeClr val="dk1"/>
              </a:buClr>
              <a:buSzPts val="1500"/>
              <a:buAutoNum type="arabicPeriod"/>
            </a:pPr>
            <a:r>
              <a:rPr b="1" lang="en" sz="1500">
                <a:solidFill>
                  <a:schemeClr val="dk1"/>
                </a:solidFill>
              </a:rPr>
              <a:t>Sensitive user information is ciphered so that in the unfortunate event of a hack of our user information the data that is collected would be indecipherable. </a:t>
            </a:r>
            <a:endParaRPr b="1" sz="1500">
              <a:solidFill>
                <a:schemeClr val="dk1"/>
              </a:solidFill>
            </a:endParaRPr>
          </a:p>
          <a:p>
            <a:pPr indent="0" lvl="0" marL="0" rtl="0" algn="l">
              <a:lnSpc>
                <a:spcPct val="95000"/>
              </a:lnSpc>
              <a:spcBef>
                <a:spcPts val="0"/>
              </a:spcBef>
              <a:spcAft>
                <a:spcPts val="1200"/>
              </a:spcAft>
              <a:buSzPts val="852"/>
              <a:buNone/>
            </a:pPr>
            <a:r>
              <a:t/>
            </a:r>
            <a:endParaRPr sz="1395"/>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0" y="433200"/>
            <a:ext cx="3177300" cy="41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t>Entity Relationship Model</a:t>
            </a:r>
            <a:endParaRPr sz="4200"/>
          </a:p>
        </p:txBody>
      </p:sp>
      <p:pic>
        <p:nvPicPr>
          <p:cNvPr id="83" name="Google Shape;83;p17"/>
          <p:cNvPicPr preferRelativeResize="0"/>
          <p:nvPr/>
        </p:nvPicPr>
        <p:blipFill>
          <a:blip r:embed="rId3">
            <a:alphaModFix/>
          </a:blip>
          <a:stretch>
            <a:fillRect/>
          </a:stretch>
        </p:blipFill>
        <p:spPr>
          <a:xfrm>
            <a:off x="3405350" y="0"/>
            <a:ext cx="5738650" cy="5143500"/>
          </a:xfrm>
          <a:prstGeom prst="rect">
            <a:avLst/>
          </a:prstGeom>
          <a:noFill/>
          <a:ln>
            <a:noFill/>
          </a:ln>
        </p:spPr>
      </p:pic>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910450" y="421375"/>
            <a:ext cx="3177300" cy="41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t>Enhanced</a:t>
            </a:r>
            <a:endParaRPr sz="4200"/>
          </a:p>
          <a:p>
            <a:pPr indent="0" lvl="0" marL="0" rtl="0" algn="ctr">
              <a:spcBef>
                <a:spcPts val="0"/>
              </a:spcBef>
              <a:spcAft>
                <a:spcPts val="0"/>
              </a:spcAft>
              <a:buNone/>
            </a:pPr>
            <a:r>
              <a:rPr lang="en" sz="4200"/>
              <a:t>Entity Relationship Model</a:t>
            </a:r>
            <a:endParaRPr sz="4200"/>
          </a:p>
        </p:txBody>
      </p:sp>
      <p:pic>
        <p:nvPicPr>
          <p:cNvPr id="90" name="Google Shape;90;p18"/>
          <p:cNvPicPr preferRelativeResize="0"/>
          <p:nvPr/>
        </p:nvPicPr>
        <p:blipFill>
          <a:blip r:embed="rId3">
            <a:alphaModFix/>
          </a:blip>
          <a:stretch>
            <a:fillRect/>
          </a:stretch>
        </p:blipFill>
        <p:spPr>
          <a:xfrm>
            <a:off x="4623250" y="0"/>
            <a:ext cx="4520751" cy="5143499"/>
          </a:xfrm>
          <a:prstGeom prst="rect">
            <a:avLst/>
          </a:prstGeom>
          <a:noFill/>
          <a:ln>
            <a:noFill/>
          </a:ln>
        </p:spPr>
      </p:pic>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255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SQL Database Development</a:t>
            </a:r>
            <a:endParaRPr b="1"/>
          </a:p>
        </p:txBody>
      </p:sp>
      <p:sp>
        <p:nvSpPr>
          <p:cNvPr id="97" name="Google Shape;97;p19"/>
          <p:cNvSpPr txBox="1"/>
          <p:nvPr>
            <p:ph idx="1" type="body"/>
          </p:nvPr>
        </p:nvSpPr>
        <p:spPr>
          <a:xfrm>
            <a:off x="311700" y="1262388"/>
            <a:ext cx="3200100" cy="2967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We developed the database by first creating tables and defining the variable types and keys</a:t>
            </a:r>
            <a:endParaRPr sz="1600"/>
          </a:p>
          <a:p>
            <a:pPr indent="-330200" lvl="0" marL="457200" rtl="0" algn="l">
              <a:spcBef>
                <a:spcPts val="0"/>
              </a:spcBef>
              <a:spcAft>
                <a:spcPts val="0"/>
              </a:spcAft>
              <a:buSzPts val="1600"/>
              <a:buChar char="●"/>
            </a:pPr>
            <a:r>
              <a:rPr lang="en" sz="1600"/>
              <a:t>The employees table is the largest table with the most relationships as shown. </a:t>
            </a:r>
            <a:r>
              <a:rPr lang="en" sz="1600"/>
              <a:t>The rest of the tables were created in the same fashion as this one</a:t>
            </a:r>
            <a:endParaRPr sz="1600"/>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9"/>
          <p:cNvPicPr preferRelativeResize="0"/>
          <p:nvPr/>
        </p:nvPicPr>
        <p:blipFill>
          <a:blip r:embed="rId3">
            <a:alphaModFix/>
          </a:blip>
          <a:stretch>
            <a:fillRect/>
          </a:stretch>
        </p:blipFill>
        <p:spPr>
          <a:xfrm>
            <a:off x="3511800" y="828550"/>
            <a:ext cx="5632201" cy="37239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20"/>
          <p:cNvPicPr preferRelativeResize="0"/>
          <p:nvPr/>
        </p:nvPicPr>
        <p:blipFill>
          <a:blip r:embed="rId3">
            <a:alphaModFix/>
          </a:blip>
          <a:stretch>
            <a:fillRect/>
          </a:stretch>
        </p:blipFill>
        <p:spPr>
          <a:xfrm>
            <a:off x="257500" y="1102363"/>
            <a:ext cx="8534400" cy="3505200"/>
          </a:xfrm>
          <a:prstGeom prst="rect">
            <a:avLst/>
          </a:prstGeom>
          <a:noFill/>
          <a:ln>
            <a:noFill/>
          </a:ln>
        </p:spPr>
      </p:pic>
      <p:sp>
        <p:nvSpPr>
          <p:cNvPr id="106" name="Google Shape;106;p20"/>
          <p:cNvSpPr txBox="1"/>
          <p:nvPr/>
        </p:nvSpPr>
        <p:spPr>
          <a:xfrm>
            <a:off x="257500" y="248300"/>
            <a:ext cx="853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SQL Database Development (Cont.)</a:t>
            </a:r>
            <a:endParaRPr b="1" sz="2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21"/>
          <p:cNvPicPr preferRelativeResize="0"/>
          <p:nvPr/>
        </p:nvPicPr>
        <p:blipFill>
          <a:blip r:embed="rId3">
            <a:alphaModFix/>
          </a:blip>
          <a:stretch>
            <a:fillRect/>
          </a:stretch>
        </p:blipFill>
        <p:spPr>
          <a:xfrm>
            <a:off x="2434087" y="615600"/>
            <a:ext cx="4181225" cy="4293475"/>
          </a:xfrm>
          <a:prstGeom prst="rect">
            <a:avLst/>
          </a:prstGeom>
          <a:noFill/>
          <a:ln>
            <a:noFill/>
          </a:ln>
        </p:spPr>
      </p:pic>
      <p:sp>
        <p:nvSpPr>
          <p:cNvPr id="113" name="Google Shape;113;p21"/>
          <p:cNvSpPr txBox="1"/>
          <p:nvPr/>
        </p:nvSpPr>
        <p:spPr>
          <a:xfrm>
            <a:off x="257500" y="0"/>
            <a:ext cx="853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SQL Database Development (Cont.)</a:t>
            </a:r>
            <a:endParaRPr b="1" sz="2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